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6"/>
  </p:normalViewPr>
  <p:slideViewPr>
    <p:cSldViewPr snapToGrid="0">
      <p:cViewPr varScale="1">
        <p:scale>
          <a:sx n="90" d="100"/>
          <a:sy n="90" d="100"/>
        </p:scale>
        <p:origin x="23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E1BCCD-6516-4913-9492-10C1904ABFBD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51D19BC-F684-4AC2-8AAD-49EA9956F0A1}">
      <dgm:prSet/>
      <dgm:spPr/>
      <dgm:t>
        <a:bodyPr/>
        <a:lstStyle/>
        <a:p>
          <a:r>
            <a:rPr lang="en-US"/>
            <a:t>Graphics improves and motivate  </a:t>
          </a:r>
        </a:p>
      </dgm:t>
    </dgm:pt>
    <dgm:pt modelId="{66A24D7E-7E9E-48DE-BD6D-78BE29A6EF8C}" type="parTrans" cxnId="{343E1657-B925-4B79-9929-2179B1190BD1}">
      <dgm:prSet/>
      <dgm:spPr/>
      <dgm:t>
        <a:bodyPr/>
        <a:lstStyle/>
        <a:p>
          <a:endParaRPr lang="en-US"/>
        </a:p>
      </dgm:t>
    </dgm:pt>
    <dgm:pt modelId="{0DB3E7A8-93A3-4265-BAB1-9A05E81D8293}" type="sibTrans" cxnId="{343E1657-B925-4B79-9929-2179B1190BD1}">
      <dgm:prSet/>
      <dgm:spPr/>
      <dgm:t>
        <a:bodyPr/>
        <a:lstStyle/>
        <a:p>
          <a:endParaRPr lang="en-US"/>
        </a:p>
      </dgm:t>
    </dgm:pt>
    <dgm:pt modelId="{997B45E9-8D9F-41F0-8F2E-B411F8A51881}">
      <dgm:prSet/>
      <dgm:spPr/>
      <dgm:t>
        <a:bodyPr/>
        <a:lstStyle/>
        <a:p>
          <a:r>
            <a:rPr lang="en-US" dirty="0"/>
            <a:t>Graphics have visual appeal</a:t>
          </a:r>
        </a:p>
      </dgm:t>
    </dgm:pt>
    <dgm:pt modelId="{2931C44D-72C5-4AAA-9384-55D166122911}" type="parTrans" cxnId="{1145BD43-033F-4083-ACF5-9ECF72C6967E}">
      <dgm:prSet/>
      <dgm:spPr/>
      <dgm:t>
        <a:bodyPr/>
        <a:lstStyle/>
        <a:p>
          <a:endParaRPr lang="en-US"/>
        </a:p>
      </dgm:t>
    </dgm:pt>
    <dgm:pt modelId="{673A17C1-91B9-451B-A2A0-38003588EDEB}" type="sibTrans" cxnId="{1145BD43-033F-4083-ACF5-9ECF72C6967E}">
      <dgm:prSet/>
      <dgm:spPr/>
      <dgm:t>
        <a:bodyPr/>
        <a:lstStyle/>
        <a:p>
          <a:endParaRPr lang="en-US"/>
        </a:p>
      </dgm:t>
    </dgm:pt>
    <dgm:pt modelId="{DD0734C6-E4A7-4882-97EC-06F305F55BE1}">
      <dgm:prSet/>
      <dgm:spPr/>
      <dgm:t>
        <a:bodyPr/>
        <a:lstStyle/>
        <a:p>
          <a:r>
            <a:rPr lang="en-US" dirty="0"/>
            <a:t>Animation enhances thinking</a:t>
          </a:r>
        </a:p>
      </dgm:t>
    </dgm:pt>
    <dgm:pt modelId="{F42D9B3C-DD1D-43DC-897F-0D429DD56A6B}" type="sibTrans" cxnId="{22E11EB2-B16F-445A-A9E4-AFBCDE8B6B48}">
      <dgm:prSet/>
      <dgm:spPr/>
      <dgm:t>
        <a:bodyPr/>
        <a:lstStyle/>
        <a:p>
          <a:endParaRPr lang="en-US"/>
        </a:p>
      </dgm:t>
    </dgm:pt>
    <dgm:pt modelId="{95537ADF-B598-4ED6-AE9A-F5D5140A9954}" type="parTrans" cxnId="{22E11EB2-B16F-445A-A9E4-AFBCDE8B6B48}">
      <dgm:prSet/>
      <dgm:spPr/>
      <dgm:t>
        <a:bodyPr/>
        <a:lstStyle/>
        <a:p>
          <a:endParaRPr lang="en-US"/>
        </a:p>
      </dgm:t>
    </dgm:pt>
    <dgm:pt modelId="{8BB1A749-FE14-4AF0-99C4-E9A95A58B622}" type="pres">
      <dgm:prSet presAssocID="{C9E1BCCD-6516-4913-9492-10C1904ABFBD}" presName="root" presStyleCnt="0">
        <dgm:presLayoutVars>
          <dgm:dir/>
          <dgm:resizeHandles val="exact"/>
        </dgm:presLayoutVars>
      </dgm:prSet>
      <dgm:spPr/>
    </dgm:pt>
    <dgm:pt modelId="{834D07C7-96B7-49C4-83B4-848B722FAFC1}" type="pres">
      <dgm:prSet presAssocID="{F51D19BC-F684-4AC2-8AAD-49EA9956F0A1}" presName="compNode" presStyleCnt="0"/>
      <dgm:spPr/>
    </dgm:pt>
    <dgm:pt modelId="{CF7E314A-1CCC-427A-BDCC-ECB8D98E1065}" type="pres">
      <dgm:prSet presAssocID="{F51D19BC-F684-4AC2-8AAD-49EA9956F0A1}" presName="iconRect" presStyleLbl="node1" presStyleIdx="0" presStyleCnt="3" custScaleX="88795" custScaleY="8162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9075ACBE-AC41-49B0-8AFF-71067BAE5F33}" type="pres">
      <dgm:prSet presAssocID="{F51D19BC-F684-4AC2-8AAD-49EA9956F0A1}" presName="spaceRect" presStyleCnt="0"/>
      <dgm:spPr/>
    </dgm:pt>
    <dgm:pt modelId="{E9156427-ABEC-493F-9BB2-48C406EE3944}" type="pres">
      <dgm:prSet presAssocID="{F51D19BC-F684-4AC2-8AAD-49EA9956F0A1}" presName="textRect" presStyleLbl="revTx" presStyleIdx="0" presStyleCnt="3">
        <dgm:presLayoutVars>
          <dgm:chMax val="1"/>
          <dgm:chPref val="1"/>
        </dgm:presLayoutVars>
      </dgm:prSet>
      <dgm:spPr/>
    </dgm:pt>
    <dgm:pt modelId="{2C63861D-4B85-427F-BF72-402CB61CEC88}" type="pres">
      <dgm:prSet presAssocID="{0DB3E7A8-93A3-4265-BAB1-9A05E81D8293}" presName="sibTrans" presStyleCnt="0"/>
      <dgm:spPr/>
    </dgm:pt>
    <dgm:pt modelId="{8E59CA45-1244-4C52-868F-F206E8DF9396}" type="pres">
      <dgm:prSet presAssocID="{997B45E9-8D9F-41F0-8F2E-B411F8A51881}" presName="compNode" presStyleCnt="0"/>
      <dgm:spPr/>
    </dgm:pt>
    <dgm:pt modelId="{47EA0FE7-429D-4BA1-AE6D-60E169700ED7}" type="pres">
      <dgm:prSet presAssocID="{997B45E9-8D9F-41F0-8F2E-B411F8A51881}" presName="iconRect" presStyleLbl="node1" presStyleIdx="1" presStyleCnt="3" custScaleX="67886" custScaleY="6696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7F4EE2B6-E75F-4F16-B3FF-3E7001BA0383}" type="pres">
      <dgm:prSet presAssocID="{997B45E9-8D9F-41F0-8F2E-B411F8A51881}" presName="spaceRect" presStyleCnt="0"/>
      <dgm:spPr/>
    </dgm:pt>
    <dgm:pt modelId="{0B6A13D6-3F90-4B18-8769-667044E29E5F}" type="pres">
      <dgm:prSet presAssocID="{997B45E9-8D9F-41F0-8F2E-B411F8A51881}" presName="textRect" presStyleLbl="revTx" presStyleIdx="1" presStyleCnt="3">
        <dgm:presLayoutVars>
          <dgm:chMax val="1"/>
          <dgm:chPref val="1"/>
        </dgm:presLayoutVars>
      </dgm:prSet>
      <dgm:spPr/>
    </dgm:pt>
    <dgm:pt modelId="{D4E5767C-FF62-4219-9950-DAD650E19F5E}" type="pres">
      <dgm:prSet presAssocID="{673A17C1-91B9-451B-A2A0-38003588EDEB}" presName="sibTrans" presStyleCnt="0"/>
      <dgm:spPr/>
    </dgm:pt>
    <dgm:pt modelId="{DA1CBF44-30B7-4166-BB4E-5DCCD4898E9A}" type="pres">
      <dgm:prSet presAssocID="{DD0734C6-E4A7-4882-97EC-06F305F55BE1}" presName="compNode" presStyleCnt="0"/>
      <dgm:spPr/>
    </dgm:pt>
    <dgm:pt modelId="{829398A2-6CA1-4781-BFA3-8825CD5C6265}" type="pres">
      <dgm:prSet presAssocID="{DD0734C6-E4A7-4882-97EC-06F305F55BE1}" presName="iconRect" presStyleLbl="node1" presStyleIdx="2" presStyleCnt="3" custScaleX="122362" custScaleY="9155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58B1D55-1854-47A8-A6FE-88E1D81075EC}" type="pres">
      <dgm:prSet presAssocID="{DD0734C6-E4A7-4882-97EC-06F305F55BE1}" presName="spaceRect" presStyleCnt="0"/>
      <dgm:spPr/>
    </dgm:pt>
    <dgm:pt modelId="{9E1B50F5-C197-45E8-9D34-E2912BA0C22B}" type="pres">
      <dgm:prSet presAssocID="{DD0734C6-E4A7-4882-97EC-06F305F55BE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DDD442E-EE64-4E1A-BB0C-ECA30FBA6430}" type="presOf" srcId="{DD0734C6-E4A7-4882-97EC-06F305F55BE1}" destId="{9E1B50F5-C197-45E8-9D34-E2912BA0C22B}" srcOrd="0" destOrd="0" presId="urn:microsoft.com/office/officeart/2018/2/layout/IconLabelList"/>
    <dgm:cxn modelId="{D6B0163F-3F8B-43A1-B699-AEC03D5168E7}" type="presOf" srcId="{F51D19BC-F684-4AC2-8AAD-49EA9956F0A1}" destId="{E9156427-ABEC-493F-9BB2-48C406EE3944}" srcOrd="0" destOrd="0" presId="urn:microsoft.com/office/officeart/2018/2/layout/IconLabelList"/>
    <dgm:cxn modelId="{1145BD43-033F-4083-ACF5-9ECF72C6967E}" srcId="{C9E1BCCD-6516-4913-9492-10C1904ABFBD}" destId="{997B45E9-8D9F-41F0-8F2E-B411F8A51881}" srcOrd="1" destOrd="0" parTransId="{2931C44D-72C5-4AAA-9384-55D166122911}" sibTransId="{673A17C1-91B9-451B-A2A0-38003588EDEB}"/>
    <dgm:cxn modelId="{03783D44-FAA2-476D-8EB0-FF54E401D0EF}" type="presOf" srcId="{C9E1BCCD-6516-4913-9492-10C1904ABFBD}" destId="{8BB1A749-FE14-4AF0-99C4-E9A95A58B622}" srcOrd="0" destOrd="0" presId="urn:microsoft.com/office/officeart/2018/2/layout/IconLabelList"/>
    <dgm:cxn modelId="{343E1657-B925-4B79-9929-2179B1190BD1}" srcId="{C9E1BCCD-6516-4913-9492-10C1904ABFBD}" destId="{F51D19BC-F684-4AC2-8AAD-49EA9956F0A1}" srcOrd="0" destOrd="0" parTransId="{66A24D7E-7E9E-48DE-BD6D-78BE29A6EF8C}" sibTransId="{0DB3E7A8-93A3-4265-BAB1-9A05E81D8293}"/>
    <dgm:cxn modelId="{22E11EB2-B16F-445A-A9E4-AFBCDE8B6B48}" srcId="{C9E1BCCD-6516-4913-9492-10C1904ABFBD}" destId="{DD0734C6-E4A7-4882-97EC-06F305F55BE1}" srcOrd="2" destOrd="0" parTransId="{95537ADF-B598-4ED6-AE9A-F5D5140A9954}" sibTransId="{F42D9B3C-DD1D-43DC-897F-0D429DD56A6B}"/>
    <dgm:cxn modelId="{93E692FD-2FFA-4FB7-A02E-43C1CDA4FCD5}" type="presOf" srcId="{997B45E9-8D9F-41F0-8F2E-B411F8A51881}" destId="{0B6A13D6-3F90-4B18-8769-667044E29E5F}" srcOrd="0" destOrd="0" presId="urn:microsoft.com/office/officeart/2018/2/layout/IconLabelList"/>
    <dgm:cxn modelId="{CF38B1BD-F139-48B1-9436-AA5DFFE798F9}" type="presParOf" srcId="{8BB1A749-FE14-4AF0-99C4-E9A95A58B622}" destId="{834D07C7-96B7-49C4-83B4-848B722FAFC1}" srcOrd="0" destOrd="0" presId="urn:microsoft.com/office/officeart/2018/2/layout/IconLabelList"/>
    <dgm:cxn modelId="{C2410705-26CB-4061-8720-57D58B3CDB0A}" type="presParOf" srcId="{834D07C7-96B7-49C4-83B4-848B722FAFC1}" destId="{CF7E314A-1CCC-427A-BDCC-ECB8D98E1065}" srcOrd="0" destOrd="0" presId="urn:microsoft.com/office/officeart/2018/2/layout/IconLabelList"/>
    <dgm:cxn modelId="{8FA347F7-D60A-4C64-A0AA-F2A41A226BEC}" type="presParOf" srcId="{834D07C7-96B7-49C4-83B4-848B722FAFC1}" destId="{9075ACBE-AC41-49B0-8AFF-71067BAE5F33}" srcOrd="1" destOrd="0" presId="urn:microsoft.com/office/officeart/2018/2/layout/IconLabelList"/>
    <dgm:cxn modelId="{A176E9A5-8B36-4CF7-B21E-7B079ABF1B4E}" type="presParOf" srcId="{834D07C7-96B7-49C4-83B4-848B722FAFC1}" destId="{E9156427-ABEC-493F-9BB2-48C406EE3944}" srcOrd="2" destOrd="0" presId="urn:microsoft.com/office/officeart/2018/2/layout/IconLabelList"/>
    <dgm:cxn modelId="{D4822CD3-5152-431E-9D67-A0934C1C9851}" type="presParOf" srcId="{8BB1A749-FE14-4AF0-99C4-E9A95A58B622}" destId="{2C63861D-4B85-427F-BF72-402CB61CEC88}" srcOrd="1" destOrd="0" presId="urn:microsoft.com/office/officeart/2018/2/layout/IconLabelList"/>
    <dgm:cxn modelId="{595A861E-274A-45F8-A693-7672632F6150}" type="presParOf" srcId="{8BB1A749-FE14-4AF0-99C4-E9A95A58B622}" destId="{8E59CA45-1244-4C52-868F-F206E8DF9396}" srcOrd="2" destOrd="0" presId="urn:microsoft.com/office/officeart/2018/2/layout/IconLabelList"/>
    <dgm:cxn modelId="{5A286250-616A-4503-9A8E-17ABFAC13F54}" type="presParOf" srcId="{8E59CA45-1244-4C52-868F-F206E8DF9396}" destId="{47EA0FE7-429D-4BA1-AE6D-60E169700ED7}" srcOrd="0" destOrd="0" presId="urn:microsoft.com/office/officeart/2018/2/layout/IconLabelList"/>
    <dgm:cxn modelId="{31E02CC7-4C40-4D55-A30F-73215523448F}" type="presParOf" srcId="{8E59CA45-1244-4C52-868F-F206E8DF9396}" destId="{7F4EE2B6-E75F-4F16-B3FF-3E7001BA0383}" srcOrd="1" destOrd="0" presId="urn:microsoft.com/office/officeart/2018/2/layout/IconLabelList"/>
    <dgm:cxn modelId="{1564B512-34A1-4DA2-884F-F927AC0575B1}" type="presParOf" srcId="{8E59CA45-1244-4C52-868F-F206E8DF9396}" destId="{0B6A13D6-3F90-4B18-8769-667044E29E5F}" srcOrd="2" destOrd="0" presId="urn:microsoft.com/office/officeart/2018/2/layout/IconLabelList"/>
    <dgm:cxn modelId="{861999CB-0E07-4019-8823-4C75D2BD8BAB}" type="presParOf" srcId="{8BB1A749-FE14-4AF0-99C4-E9A95A58B622}" destId="{D4E5767C-FF62-4219-9950-DAD650E19F5E}" srcOrd="3" destOrd="0" presId="urn:microsoft.com/office/officeart/2018/2/layout/IconLabelList"/>
    <dgm:cxn modelId="{E733AD56-8F39-4B58-B19D-F52D02718F8B}" type="presParOf" srcId="{8BB1A749-FE14-4AF0-99C4-E9A95A58B622}" destId="{DA1CBF44-30B7-4166-BB4E-5DCCD4898E9A}" srcOrd="4" destOrd="0" presId="urn:microsoft.com/office/officeart/2018/2/layout/IconLabelList"/>
    <dgm:cxn modelId="{25A77BC5-7BEC-4E2B-8198-2370E88C2DD4}" type="presParOf" srcId="{DA1CBF44-30B7-4166-BB4E-5DCCD4898E9A}" destId="{829398A2-6CA1-4781-BFA3-8825CD5C6265}" srcOrd="0" destOrd="0" presId="urn:microsoft.com/office/officeart/2018/2/layout/IconLabelList"/>
    <dgm:cxn modelId="{D99A9853-5D58-411F-B861-7524E54D3C75}" type="presParOf" srcId="{DA1CBF44-30B7-4166-BB4E-5DCCD4898E9A}" destId="{258B1D55-1854-47A8-A6FE-88E1D81075EC}" srcOrd="1" destOrd="0" presId="urn:microsoft.com/office/officeart/2018/2/layout/IconLabelList"/>
    <dgm:cxn modelId="{7E265AE2-321D-4F95-B4CF-80DBB830C44A}" type="presParOf" srcId="{DA1CBF44-30B7-4166-BB4E-5DCCD4898E9A}" destId="{9E1B50F5-C197-45E8-9D34-E2912BA0C22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E314A-1CCC-427A-BDCC-ECB8D98E1065}">
      <dsp:nvSpPr>
        <dsp:cNvPr id="0" name=""/>
        <dsp:cNvSpPr/>
      </dsp:nvSpPr>
      <dsp:spPr>
        <a:xfrm>
          <a:off x="1139062" y="625368"/>
          <a:ext cx="996909" cy="8424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156427-ABEC-493F-9BB2-48C406EE3944}">
      <dsp:nvSpPr>
        <dsp:cNvPr id="0" name=""/>
        <dsp:cNvSpPr/>
      </dsp:nvSpPr>
      <dsp:spPr>
        <a:xfrm>
          <a:off x="232647" y="1912932"/>
          <a:ext cx="280974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Graphics improves and motivate  </a:t>
          </a:r>
        </a:p>
      </dsp:txBody>
      <dsp:txXfrm>
        <a:off x="232647" y="1912932"/>
        <a:ext cx="2809740" cy="720000"/>
      </dsp:txXfrm>
    </dsp:sp>
    <dsp:sp modelId="{47EA0FE7-429D-4BA1-AE6D-60E169700ED7}">
      <dsp:nvSpPr>
        <dsp:cNvPr id="0" name=""/>
        <dsp:cNvSpPr/>
      </dsp:nvSpPr>
      <dsp:spPr>
        <a:xfrm>
          <a:off x="4509793" y="566212"/>
          <a:ext cx="858339" cy="8467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A13D6-3F90-4B18-8769-667044E29E5F}">
      <dsp:nvSpPr>
        <dsp:cNvPr id="0" name=""/>
        <dsp:cNvSpPr/>
      </dsp:nvSpPr>
      <dsp:spPr>
        <a:xfrm>
          <a:off x="3534092" y="1972088"/>
          <a:ext cx="280974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Graphics have visual appeal</a:t>
          </a:r>
        </a:p>
      </dsp:txBody>
      <dsp:txXfrm>
        <a:off x="3534092" y="1972088"/>
        <a:ext cx="2809740" cy="720000"/>
      </dsp:txXfrm>
    </dsp:sp>
    <dsp:sp modelId="{829398A2-6CA1-4781-BFA3-8825CD5C6265}">
      <dsp:nvSpPr>
        <dsp:cNvPr id="0" name=""/>
        <dsp:cNvSpPr/>
      </dsp:nvSpPr>
      <dsp:spPr>
        <a:xfrm>
          <a:off x="7466846" y="488478"/>
          <a:ext cx="1547124" cy="11576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B50F5-C197-45E8-9D34-E2912BA0C22B}">
      <dsp:nvSpPr>
        <dsp:cNvPr id="0" name=""/>
        <dsp:cNvSpPr/>
      </dsp:nvSpPr>
      <dsp:spPr>
        <a:xfrm>
          <a:off x="6835538" y="2049822"/>
          <a:ext cx="280974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Animation enhances thinking</a:t>
          </a:r>
        </a:p>
      </dsp:txBody>
      <dsp:txXfrm>
        <a:off x="6835538" y="2049822"/>
        <a:ext cx="280974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29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1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50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81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3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94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2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88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57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30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1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10/9/22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75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0A68FA-D9F3-8FE3-3BEC-844200265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699" y="871758"/>
            <a:ext cx="5227171" cy="3871143"/>
          </a:xfrm>
        </p:spPr>
        <p:txBody>
          <a:bodyPr>
            <a:normAutofit/>
          </a:bodyPr>
          <a:lstStyle/>
          <a:p>
            <a:r>
              <a:rPr lang="en-US" dirty="0"/>
              <a:t>Learning with Multimedia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2202B-36DA-02C1-19A7-7B926DDC5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785543"/>
            <a:ext cx="4857857" cy="1005657"/>
          </a:xfrm>
        </p:spPr>
        <p:txBody>
          <a:bodyPr>
            <a:normAutofit/>
          </a:bodyPr>
          <a:lstStyle/>
          <a:p>
            <a:r>
              <a:rPr lang="en-US" dirty="0"/>
              <a:t>Kevin </a:t>
            </a:r>
            <a:r>
              <a:rPr lang="en-US" dirty="0" err="1"/>
              <a:t>Picazo</a:t>
            </a:r>
            <a:r>
              <a:rPr lang="en-US" dirty="0"/>
              <a:t>-Gonzalez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Vector background of vibrant colors splashing">
            <a:extLst>
              <a:ext uri="{FF2B5EF4-FFF2-40B4-BE49-F238E27FC236}">
                <a16:creationId xmlns:a16="http://schemas.microsoft.com/office/drawing/2014/main" id="{278C049F-E28D-F475-7873-F5FD9F2402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71" r="16240" b="-1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8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8">
            <a:extLst>
              <a:ext uri="{FF2B5EF4-FFF2-40B4-BE49-F238E27FC236}">
                <a16:creationId xmlns:a16="http://schemas.microsoft.com/office/drawing/2014/main" id="{5F710FDB-0919-493E-8539-8240C23F1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481F92-05EE-5BC6-0ED0-799E8D7F7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513616"/>
            <a:ext cx="10706100" cy="775198"/>
          </a:xfrm>
        </p:spPr>
        <p:txBody>
          <a:bodyPr>
            <a:normAutofit/>
          </a:bodyPr>
          <a:lstStyle/>
          <a:p>
            <a:r>
              <a:rPr lang="en-US"/>
              <a:t>Introduction</a:t>
            </a:r>
            <a:endParaRPr lang="en-US" dirty="0"/>
          </a:p>
        </p:txBody>
      </p:sp>
      <p:cxnSp>
        <p:nvCxnSpPr>
          <p:cNvPr id="30" name="Straight Connector 20">
            <a:extLst>
              <a:ext uri="{FF2B5EF4-FFF2-40B4-BE49-F238E27FC236}">
                <a16:creationId xmlns:a16="http://schemas.microsoft.com/office/drawing/2014/main" id="{033715A5-8048-453E-A44A-0F17BBB48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53340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Recording layouts – Zoom Support">
            <a:extLst>
              <a:ext uri="{FF2B5EF4-FFF2-40B4-BE49-F238E27FC236}">
                <a16:creationId xmlns:a16="http://schemas.microsoft.com/office/drawing/2014/main" id="{51F17B38-412E-F220-4761-D39D06706B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48" y="345360"/>
            <a:ext cx="4443413" cy="290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crosoft PowerPoint logo and symbol, meaning, history, PNG">
            <a:extLst>
              <a:ext uri="{FF2B5EF4-FFF2-40B4-BE49-F238E27FC236}">
                <a16:creationId xmlns:a16="http://schemas.microsoft.com/office/drawing/2014/main" id="{C52A1B81-4155-CE85-E166-E852B048A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12" y="547918"/>
            <a:ext cx="36068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nline Textbooks, Workbooks, &amp; Resources – ELEMENTARY TEACHER Ashley Cooper  – Arovista Elementary School">
            <a:extLst>
              <a:ext uri="{FF2B5EF4-FFF2-40B4-BE49-F238E27FC236}">
                <a16:creationId xmlns:a16="http://schemas.microsoft.com/office/drawing/2014/main" id="{724D9C93-CD46-1DCB-3F3B-27F5E4A9B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552" y="505057"/>
            <a:ext cx="3618810" cy="355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ree Youtube Logo SVG, PNG Icon, Symbol. Download Image.">
            <a:extLst>
              <a:ext uri="{FF2B5EF4-FFF2-40B4-BE49-F238E27FC236}">
                <a16:creationId xmlns:a16="http://schemas.microsoft.com/office/drawing/2014/main" id="{E6016467-177A-B046-66C1-2F8F806DF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42" y="3398886"/>
            <a:ext cx="2019270" cy="187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93F523F1-FE57-E362-F51B-A72740671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31" y="3415117"/>
            <a:ext cx="2245646" cy="168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66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0" name="Rectangle 2065">
            <a:extLst>
              <a:ext uri="{FF2B5EF4-FFF2-40B4-BE49-F238E27FC236}">
                <a16:creationId xmlns:a16="http://schemas.microsoft.com/office/drawing/2014/main" id="{578EB459-3385-4BF6-A9E1-154CBA251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D9FE68-D5DB-B04B-8FDE-608F8CAF6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910667"/>
            <a:ext cx="3422541" cy="2042138"/>
          </a:xfrm>
        </p:spPr>
        <p:txBody>
          <a:bodyPr>
            <a:normAutofit/>
          </a:bodyPr>
          <a:lstStyle/>
          <a:p>
            <a:r>
              <a:rPr lang="en-US"/>
              <a:t>Video</a:t>
            </a:r>
            <a:endParaRPr lang="en-US" dirty="0"/>
          </a:p>
        </p:txBody>
      </p:sp>
      <p:cxnSp>
        <p:nvCxnSpPr>
          <p:cNvPr id="2071" name="Straight Connector 2067">
            <a:extLst>
              <a:ext uri="{FF2B5EF4-FFF2-40B4-BE49-F238E27FC236}">
                <a16:creationId xmlns:a16="http://schemas.microsoft.com/office/drawing/2014/main" id="{1DC20223-0542-4FF7-8F2F-136889161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Using Video In Higher Education - eLearning Industry">
            <a:extLst>
              <a:ext uri="{FF2B5EF4-FFF2-40B4-BE49-F238E27FC236}">
                <a16:creationId xmlns:a16="http://schemas.microsoft.com/office/drawing/2014/main" id="{B00AC8EF-8CDC-5B90-D781-372B3069A1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3" r="5398" b="3"/>
          <a:stretch/>
        </p:blipFill>
        <p:spPr bwMode="auto">
          <a:xfrm>
            <a:off x="4876800" y="10"/>
            <a:ext cx="3597835" cy="281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ideos from Geiranger Norway">
            <a:extLst>
              <a:ext uri="{FF2B5EF4-FFF2-40B4-BE49-F238E27FC236}">
                <a16:creationId xmlns:a16="http://schemas.microsoft.com/office/drawing/2014/main" id="{047E5D71-6327-68A2-7A35-A8E35ED43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0" r="13618" b="2"/>
          <a:stretch/>
        </p:blipFill>
        <p:spPr bwMode="auto">
          <a:xfrm>
            <a:off x="8474636" y="10"/>
            <a:ext cx="3717368" cy="281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67BC6-F9F6-3986-8472-24638E8CF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952806"/>
            <a:ext cx="3569829" cy="3208694"/>
          </a:xfrm>
        </p:spPr>
        <p:txBody>
          <a:bodyPr>
            <a:normAutofit/>
          </a:bodyPr>
          <a:lstStyle/>
          <a:p>
            <a:r>
              <a:rPr lang="en-US" dirty="0"/>
              <a:t>Interactive and thought–provoking capabilities</a:t>
            </a:r>
          </a:p>
          <a:p>
            <a:r>
              <a:rPr lang="en-US" dirty="0"/>
              <a:t>Useful for presenting information</a:t>
            </a:r>
          </a:p>
          <a:p>
            <a:r>
              <a:rPr lang="en-US" dirty="0"/>
              <a:t>Can trigger strong feelings</a:t>
            </a:r>
          </a:p>
        </p:txBody>
      </p:sp>
      <p:pic>
        <p:nvPicPr>
          <p:cNvPr id="2050" name="Picture 2" descr="5 Major Benefits of Using Video In Education - Covideo">
            <a:extLst>
              <a:ext uri="{FF2B5EF4-FFF2-40B4-BE49-F238E27FC236}">
                <a16:creationId xmlns:a16="http://schemas.microsoft.com/office/drawing/2014/main" id="{4CCD93B3-6CC9-9D8D-9886-5A6F18CE9D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" r="172" b="2"/>
          <a:stretch/>
        </p:blipFill>
        <p:spPr bwMode="auto">
          <a:xfrm>
            <a:off x="4876800" y="2819400"/>
            <a:ext cx="7315196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16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E1BE8A-9DB1-7307-C670-A68F135D2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155618"/>
          </a:xfrm>
        </p:spPr>
        <p:txBody>
          <a:bodyPr>
            <a:normAutofit/>
          </a:bodyPr>
          <a:lstStyle/>
          <a:p>
            <a:r>
              <a:rPr lang="en-US" dirty="0"/>
              <a:t>Graphics and Animation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D0195E-7F27-4D06-9427-0C121D721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74C2FC-3228-4FC1-B97B-87AD35508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E7ECB89-E825-1742-E3BA-EA81C4C51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0861998"/>
              </p:ext>
            </p:extLst>
          </p:nvPr>
        </p:nvGraphicFramePr>
        <p:xfrm>
          <a:off x="1143000" y="2671011"/>
          <a:ext cx="9877926" cy="3258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4" name="Picture 4" descr="Education (GIF) by Brent Clouse on Dribbble">
            <a:extLst>
              <a:ext uri="{FF2B5EF4-FFF2-40B4-BE49-F238E27FC236}">
                <a16:creationId xmlns:a16="http://schemas.microsoft.com/office/drawing/2014/main" id="{A1C85BFB-69A8-AFD6-E349-93BAFC9ED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338" y="955002"/>
            <a:ext cx="2799125" cy="209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98887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E53615EE-C559-4E03-999B-5477F1626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FD4FB4-3E5E-2474-A04E-31C0905C3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7"/>
            <a:ext cx="6042299" cy="1362073"/>
          </a:xfrm>
        </p:spPr>
        <p:txBody>
          <a:bodyPr>
            <a:normAutofit/>
          </a:bodyPr>
          <a:lstStyle/>
          <a:p>
            <a:r>
              <a:rPr lang="en-US" dirty="0"/>
              <a:t>Audio and Text</a:t>
            </a:r>
          </a:p>
        </p:txBody>
      </p:sp>
      <p:cxnSp>
        <p:nvCxnSpPr>
          <p:cNvPr id="3083" name="Straight Connector 3082">
            <a:extLst>
              <a:ext uri="{FF2B5EF4-FFF2-40B4-BE49-F238E27FC236}">
                <a16:creationId xmlns:a16="http://schemas.microsoft.com/office/drawing/2014/main" id="{9AEDDB4C-6582-43D5-AF25-99F4AD3A1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9D3C7-BE93-5108-E430-4FF39A71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" y="2276474"/>
            <a:ext cx="6042299" cy="3553109"/>
          </a:xfrm>
        </p:spPr>
        <p:txBody>
          <a:bodyPr>
            <a:normAutofit/>
          </a:bodyPr>
          <a:lstStyle/>
          <a:p>
            <a:r>
              <a:rPr lang="en-US" dirty="0"/>
              <a:t>Audio connects text-based concepts</a:t>
            </a:r>
          </a:p>
          <a:p>
            <a:r>
              <a:rPr lang="en-US" dirty="0"/>
              <a:t>Presenting must have sound</a:t>
            </a:r>
          </a:p>
          <a:p>
            <a:r>
              <a:rPr lang="en-US" dirty="0"/>
              <a:t>Text primarily distributes information</a:t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 descr="Audio - Home | Facebook">
            <a:extLst>
              <a:ext uri="{FF2B5EF4-FFF2-40B4-BE49-F238E27FC236}">
                <a16:creationId xmlns:a16="http://schemas.microsoft.com/office/drawing/2014/main" id="{A78CD6E0-C0A6-40D1-B1F9-F2593D482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9342" y="1049049"/>
            <a:ext cx="2248414" cy="22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icrosoft Word Logo Vector Art, Icons, and Graphics for Free Download">
            <a:extLst>
              <a:ext uri="{FF2B5EF4-FFF2-40B4-BE49-F238E27FC236}">
                <a16:creationId xmlns:a16="http://schemas.microsoft.com/office/drawing/2014/main" id="{D106A35D-C469-EF05-8684-EE9D84B33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199" y="3586906"/>
            <a:ext cx="4076699" cy="163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85" name="Straight Connector 3084">
            <a:extLst>
              <a:ext uri="{FF2B5EF4-FFF2-40B4-BE49-F238E27FC236}">
                <a16:creationId xmlns:a16="http://schemas.microsoft.com/office/drawing/2014/main" id="{AB152A91-2920-4848-A8BC-B15DA324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205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19" name="Straight Connector 4118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1" name="Straight Connector 4120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123" name="Rectangle 4122">
            <a:extLst>
              <a:ext uri="{FF2B5EF4-FFF2-40B4-BE49-F238E27FC236}">
                <a16:creationId xmlns:a16="http://schemas.microsoft.com/office/drawing/2014/main" id="{341BFA31-6544-45C2-9DA0-9E1C5E0B1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D15900-582D-E888-1D08-E47168F90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4742029"/>
            <a:ext cx="10765912" cy="9259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B5D29-756E-9E88-55C7-B0960CA1D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5731877"/>
            <a:ext cx="8829674" cy="4296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Importance and Impact</a:t>
            </a:r>
            <a:endParaRPr lang="en-US"/>
          </a:p>
        </p:txBody>
      </p:sp>
      <p:pic>
        <p:nvPicPr>
          <p:cNvPr id="4098" name="Picture 2" descr="Useful Applications of Multimedia and Their Examples - Leverage Edu">
            <a:extLst>
              <a:ext uri="{FF2B5EF4-FFF2-40B4-BE49-F238E27FC236}">
                <a16:creationId xmlns:a16="http://schemas.microsoft.com/office/drawing/2014/main" id="{65D649AC-2B6C-C74E-34D4-D50D80CA9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100" y="1096903"/>
            <a:ext cx="5134573" cy="321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hat Makes Social Networking Apps Successful?">
            <a:extLst>
              <a:ext uri="{FF2B5EF4-FFF2-40B4-BE49-F238E27FC236}">
                <a16:creationId xmlns:a16="http://schemas.microsoft.com/office/drawing/2014/main" id="{7BEC247A-12B7-CF6B-BCA9-63FF62239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2812" y="723899"/>
            <a:ext cx="3577056" cy="358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25" name="Straight Connector 4124">
            <a:extLst>
              <a:ext uri="{FF2B5EF4-FFF2-40B4-BE49-F238E27FC236}">
                <a16:creationId xmlns:a16="http://schemas.microsoft.com/office/drawing/2014/main" id="{DC36F877-5419-44C1-A2CD-376BDDDC3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4667603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381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hronicleVTI">
  <a:themeElements>
    <a:clrScheme name="AnalogousFromRegularSeedRightStep">
      <a:dk1>
        <a:srgbClr val="000000"/>
      </a:dk1>
      <a:lt1>
        <a:srgbClr val="FFFFFF"/>
      </a:lt1>
      <a:dk2>
        <a:srgbClr val="1C2732"/>
      </a:dk2>
      <a:lt2>
        <a:srgbClr val="F3F0F1"/>
      </a:lt2>
      <a:accent1>
        <a:srgbClr val="21B782"/>
      </a:accent1>
      <a:accent2>
        <a:srgbClr val="14B1BC"/>
      </a:accent2>
      <a:accent3>
        <a:srgbClr val="298CE7"/>
      </a:accent3>
      <a:accent4>
        <a:srgbClr val="2E40D9"/>
      </a:accent4>
      <a:accent5>
        <a:srgbClr val="6529E7"/>
      </a:accent5>
      <a:accent6>
        <a:srgbClr val="A217D5"/>
      </a:accent6>
      <a:hlink>
        <a:srgbClr val="BF3F6C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55</Words>
  <Application>Microsoft Macintosh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Calisto MT</vt:lpstr>
      <vt:lpstr>Univers Condensed</vt:lpstr>
      <vt:lpstr>ChronicleVTI</vt:lpstr>
      <vt:lpstr>Learning with Multimedia</vt:lpstr>
      <vt:lpstr>Introduction</vt:lpstr>
      <vt:lpstr>Video</vt:lpstr>
      <vt:lpstr>Graphics and Animation</vt:lpstr>
      <vt:lpstr>Audio and Text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with Multimedia</dc:title>
  <dc:creator>Kevin Picazo - Gonzalez</dc:creator>
  <cp:lastModifiedBy>Kevin Picazo - Gonzalez</cp:lastModifiedBy>
  <cp:revision>1</cp:revision>
  <dcterms:created xsi:type="dcterms:W3CDTF">2022-10-09T05:47:09Z</dcterms:created>
  <dcterms:modified xsi:type="dcterms:W3CDTF">2022-10-10T02:39:15Z</dcterms:modified>
</cp:coreProperties>
</file>